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336" y="-243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sa M. Carson" userId="fe3ef72a-a8de-49f6-865d-dee39d7aa742" providerId="ADAL" clId="{10D212FA-BB26-4EAB-83A8-266223B9F027}"/>
    <pc:docChg chg="modSld">
      <pc:chgData name="Lisa M. Carson" userId="fe3ef72a-a8de-49f6-865d-dee39d7aa742" providerId="ADAL" clId="{10D212FA-BB26-4EAB-83A8-266223B9F027}" dt="2020-10-03T13:44:43.184" v="1" actId="20577"/>
      <pc:docMkLst>
        <pc:docMk/>
      </pc:docMkLst>
      <pc:sldChg chg="modSp">
        <pc:chgData name="Lisa M. Carson" userId="fe3ef72a-a8de-49f6-865d-dee39d7aa742" providerId="ADAL" clId="{10D212FA-BB26-4EAB-83A8-266223B9F027}" dt="2020-10-03T13:44:43.184" v="1" actId="20577"/>
        <pc:sldMkLst>
          <pc:docMk/>
          <pc:sldMk cId="0" sldId="256"/>
        </pc:sldMkLst>
        <pc:spChg chg="mod">
          <ac:chgData name="Lisa M. Carson" userId="fe3ef72a-a8de-49f6-865d-dee39d7aa742" providerId="ADAL" clId="{10D212FA-BB26-4EAB-83A8-266223B9F027}" dt="2020-10-03T13:44:43.184" v="1" actId="20577"/>
          <ac:spMkLst>
            <pc:docMk/>
            <pc:sldMk cId="0" sldId="256"/>
            <ac:spMk id="11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28600" y="228600"/>
            <a:ext cx="7315200" cy="96012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52210" y="270669"/>
            <a:ext cx="4098290" cy="1489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tking@Paulding.k12.ga.us" TargetMode="External"/><Relationship Id="rId7" Type="http://schemas.openxmlformats.org/officeDocument/2006/relationships/hyperlink" Target="mailto:ayergin@paulding.k12.ga.us" TargetMode="External"/><Relationship Id="rId2" Type="http://schemas.openxmlformats.org/officeDocument/2006/relationships/hyperlink" Target="mailto:lcarson@Paulding.k12.ga.u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ittelman@paulding.k12.ga.us" TargetMode="External"/><Relationship Id="rId5" Type="http://schemas.openxmlformats.org/officeDocument/2006/relationships/hyperlink" Target="mailto:jtallman@Paulding.k12.ga.us" TargetMode="External"/><Relationship Id="rId4" Type="http://schemas.openxmlformats.org/officeDocument/2006/relationships/hyperlink" Target="mailto:rwalton@paulding.k12.ga.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60350">
              <a:lnSpc>
                <a:spcPct val="100000"/>
              </a:lnSpc>
              <a:spcBef>
                <a:spcPts val="100"/>
              </a:spcBef>
            </a:pPr>
            <a:r>
              <a:rPr dirty="0"/>
              <a:t>Our </a:t>
            </a:r>
            <a:r>
              <a:rPr spc="10" dirty="0"/>
              <a:t>4th </a:t>
            </a:r>
            <a:r>
              <a:rPr spc="-25" dirty="0"/>
              <a:t>Grade  </a:t>
            </a:r>
            <a:r>
              <a:rPr spc="-15" dirty="0"/>
              <a:t>Classroom</a:t>
            </a:r>
            <a:r>
              <a:rPr spc="-40" dirty="0"/>
              <a:t> </a:t>
            </a:r>
            <a:r>
              <a:rPr spc="-15" dirty="0"/>
              <a:t>News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884418" y="1682038"/>
            <a:ext cx="20021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The </a:t>
            </a:r>
            <a:r>
              <a:rPr sz="1800" spc="-20" dirty="0">
                <a:solidFill>
                  <a:srgbClr val="FFFFFF"/>
                </a:solidFill>
                <a:latin typeface="Carlito"/>
                <a:cs typeface="Carlito"/>
              </a:rPr>
              <a:t>Week </a:t>
            </a:r>
            <a:r>
              <a:rPr sz="1800" dirty="0">
                <a:solidFill>
                  <a:srgbClr val="FFFFFF"/>
                </a:solidFill>
                <a:latin typeface="Carlito"/>
                <a:cs typeface="Carlito"/>
              </a:rPr>
              <a:t>of</a:t>
            </a:r>
            <a:r>
              <a:rPr sz="1800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10/5/20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85768" y="2907300"/>
            <a:ext cx="101091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solidFill>
                  <a:srgbClr val="FFFFFF"/>
                </a:solidFill>
                <a:latin typeface="Carlito"/>
                <a:cs typeface="Carlito"/>
              </a:rPr>
              <a:t>Reminders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8326" y="2815906"/>
            <a:ext cx="3090545" cy="263144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576580">
              <a:lnSpc>
                <a:spcPct val="100000"/>
              </a:lnSpc>
              <a:spcBef>
                <a:spcPts val="820"/>
              </a:spcBef>
            </a:pP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Reading/Writing</a:t>
            </a:r>
            <a:endParaRPr sz="18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359"/>
              </a:spcBef>
            </a:pPr>
            <a:r>
              <a:rPr sz="900" dirty="0">
                <a:latin typeface="Carlito"/>
                <a:cs typeface="Carlito"/>
              </a:rPr>
              <a:t>RL1 </a:t>
            </a:r>
            <a:r>
              <a:rPr sz="900" spc="-5" dirty="0">
                <a:latin typeface="Carlito"/>
                <a:cs typeface="Carlito"/>
              </a:rPr>
              <a:t>Refer </a:t>
            </a:r>
            <a:r>
              <a:rPr sz="900" dirty="0">
                <a:latin typeface="Carlito"/>
                <a:cs typeface="Carlito"/>
              </a:rPr>
              <a:t>to </a:t>
            </a:r>
            <a:r>
              <a:rPr sz="900" spc="-5" dirty="0">
                <a:latin typeface="Carlito"/>
                <a:cs typeface="Carlito"/>
              </a:rPr>
              <a:t>details and examples </a:t>
            </a:r>
            <a:r>
              <a:rPr sz="900" dirty="0">
                <a:latin typeface="Carlito"/>
                <a:cs typeface="Carlito"/>
              </a:rPr>
              <a:t>in a </a:t>
            </a:r>
            <a:r>
              <a:rPr sz="900" spc="-5" dirty="0">
                <a:latin typeface="Carlito"/>
                <a:cs typeface="Carlito"/>
              </a:rPr>
              <a:t>text</a:t>
            </a:r>
            <a:endParaRPr sz="900">
              <a:latin typeface="Carlito"/>
              <a:cs typeface="Carlito"/>
            </a:endParaRPr>
          </a:p>
          <a:p>
            <a:pPr marL="12700" marR="9525">
              <a:lnSpc>
                <a:spcPct val="100000"/>
              </a:lnSpc>
            </a:pPr>
            <a:r>
              <a:rPr sz="900" dirty="0">
                <a:latin typeface="Carlito"/>
                <a:cs typeface="Carlito"/>
              </a:rPr>
              <a:t>RL2 </a:t>
            </a:r>
            <a:r>
              <a:rPr sz="900" spc="-5" dirty="0">
                <a:latin typeface="Carlito"/>
                <a:cs typeface="Carlito"/>
              </a:rPr>
              <a:t>Determine </a:t>
            </a:r>
            <a:r>
              <a:rPr sz="900" dirty="0">
                <a:latin typeface="Carlito"/>
                <a:cs typeface="Carlito"/>
              </a:rPr>
              <a:t>a </a:t>
            </a:r>
            <a:r>
              <a:rPr sz="900" spc="-5" dirty="0">
                <a:latin typeface="Carlito"/>
                <a:cs typeface="Carlito"/>
              </a:rPr>
              <a:t>theme </a:t>
            </a:r>
            <a:r>
              <a:rPr sz="900" spc="5" dirty="0">
                <a:latin typeface="Carlito"/>
                <a:cs typeface="Carlito"/>
              </a:rPr>
              <a:t>of </a:t>
            </a:r>
            <a:r>
              <a:rPr sz="900" dirty="0">
                <a:latin typeface="Carlito"/>
                <a:cs typeface="Carlito"/>
              </a:rPr>
              <a:t>a </a:t>
            </a:r>
            <a:r>
              <a:rPr sz="900" spc="-5" dirty="0">
                <a:latin typeface="Carlito"/>
                <a:cs typeface="Carlito"/>
              </a:rPr>
              <a:t>story, drama, </a:t>
            </a:r>
            <a:r>
              <a:rPr sz="900" dirty="0">
                <a:latin typeface="Carlito"/>
                <a:cs typeface="Carlito"/>
              </a:rPr>
              <a:t>or </a:t>
            </a:r>
            <a:r>
              <a:rPr sz="900" spc="-5" dirty="0">
                <a:latin typeface="Carlito"/>
                <a:cs typeface="Carlito"/>
              </a:rPr>
              <a:t>poem from details in  the text; summarize the</a:t>
            </a:r>
            <a:r>
              <a:rPr sz="900" spc="40" dirty="0">
                <a:latin typeface="Carlito"/>
                <a:cs typeface="Carlito"/>
              </a:rPr>
              <a:t> </a:t>
            </a:r>
            <a:r>
              <a:rPr sz="900" spc="-5" dirty="0">
                <a:latin typeface="Carlito"/>
                <a:cs typeface="Carlito"/>
              </a:rPr>
              <a:t>text.</a:t>
            </a:r>
            <a:endParaRPr sz="900">
              <a:latin typeface="Carlito"/>
              <a:cs typeface="Carlito"/>
            </a:endParaRPr>
          </a:p>
          <a:p>
            <a:pPr marL="12700" marR="186055">
              <a:lnSpc>
                <a:spcPct val="100000"/>
              </a:lnSpc>
            </a:pPr>
            <a:r>
              <a:rPr sz="900" dirty="0">
                <a:latin typeface="Carlito"/>
                <a:cs typeface="Carlito"/>
              </a:rPr>
              <a:t>RL4: </a:t>
            </a:r>
            <a:r>
              <a:rPr sz="900" spc="-5" dirty="0">
                <a:latin typeface="Carlito"/>
                <a:cs typeface="Carlito"/>
              </a:rPr>
              <a:t>Determine the meaning </a:t>
            </a:r>
            <a:r>
              <a:rPr sz="900" dirty="0">
                <a:latin typeface="Carlito"/>
                <a:cs typeface="Carlito"/>
              </a:rPr>
              <a:t>of </a:t>
            </a:r>
            <a:r>
              <a:rPr sz="900" spc="-5" dirty="0">
                <a:latin typeface="Carlito"/>
                <a:cs typeface="Carlito"/>
              </a:rPr>
              <a:t>words and phrases </a:t>
            </a:r>
            <a:r>
              <a:rPr sz="900" dirty="0">
                <a:latin typeface="Carlito"/>
                <a:cs typeface="Carlito"/>
              </a:rPr>
              <a:t>as </a:t>
            </a:r>
            <a:r>
              <a:rPr sz="900" spc="-5" dirty="0">
                <a:latin typeface="Carlito"/>
                <a:cs typeface="Carlito"/>
              </a:rPr>
              <a:t>they are  used </a:t>
            </a:r>
            <a:r>
              <a:rPr sz="900" dirty="0">
                <a:latin typeface="Carlito"/>
                <a:cs typeface="Carlito"/>
              </a:rPr>
              <a:t>in a</a:t>
            </a:r>
            <a:r>
              <a:rPr sz="900" spc="5" dirty="0">
                <a:latin typeface="Carlito"/>
                <a:cs typeface="Carlito"/>
              </a:rPr>
              <a:t> </a:t>
            </a:r>
            <a:r>
              <a:rPr sz="900" spc="-5" dirty="0">
                <a:latin typeface="Carlito"/>
                <a:cs typeface="Carlito"/>
              </a:rPr>
              <a:t>text</a:t>
            </a:r>
            <a:endParaRPr sz="9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900" dirty="0">
                <a:latin typeface="Carlito"/>
                <a:cs typeface="Carlito"/>
              </a:rPr>
              <a:t>RL5: </a:t>
            </a:r>
            <a:r>
              <a:rPr sz="900" spc="-5" dirty="0">
                <a:latin typeface="Carlito"/>
                <a:cs typeface="Carlito"/>
              </a:rPr>
              <a:t>Explains the difference between prose, poems, and</a:t>
            </a:r>
            <a:r>
              <a:rPr sz="900" spc="70" dirty="0">
                <a:latin typeface="Carlito"/>
                <a:cs typeface="Carlito"/>
              </a:rPr>
              <a:t> </a:t>
            </a:r>
            <a:r>
              <a:rPr sz="900" spc="-5" dirty="0">
                <a:latin typeface="Carlito"/>
                <a:cs typeface="Carlito"/>
              </a:rPr>
              <a:t>drama.</a:t>
            </a:r>
            <a:endParaRPr sz="9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900" b="1" spc="-5" dirty="0">
                <a:latin typeface="Carlito"/>
                <a:cs typeface="Carlito"/>
              </a:rPr>
              <a:t>Narrative</a:t>
            </a:r>
            <a:r>
              <a:rPr sz="900" b="1" spc="-55" dirty="0">
                <a:latin typeface="Carlito"/>
                <a:cs typeface="Carlito"/>
              </a:rPr>
              <a:t> </a:t>
            </a:r>
            <a:r>
              <a:rPr sz="900" b="1" spc="-5" dirty="0">
                <a:latin typeface="Carlito"/>
                <a:cs typeface="Carlito"/>
              </a:rPr>
              <a:t>Writing</a:t>
            </a:r>
            <a:endParaRPr sz="900">
              <a:latin typeface="Carlito"/>
              <a:cs typeface="Carlito"/>
            </a:endParaRPr>
          </a:p>
          <a:p>
            <a:pPr marL="12700" marR="80645">
              <a:lnSpc>
                <a:spcPct val="100000"/>
              </a:lnSpc>
            </a:pPr>
            <a:r>
              <a:rPr sz="900" dirty="0">
                <a:latin typeface="Carlito"/>
                <a:cs typeface="Carlito"/>
              </a:rPr>
              <a:t>W3: </a:t>
            </a:r>
            <a:r>
              <a:rPr sz="900" spc="-5" dirty="0">
                <a:latin typeface="Carlito"/>
                <a:cs typeface="Carlito"/>
              </a:rPr>
              <a:t>Write narratives to develop real </a:t>
            </a:r>
            <a:r>
              <a:rPr sz="900" dirty="0">
                <a:latin typeface="Carlito"/>
                <a:cs typeface="Carlito"/>
              </a:rPr>
              <a:t>or </a:t>
            </a:r>
            <a:r>
              <a:rPr sz="900" spc="-5" dirty="0">
                <a:latin typeface="Carlito"/>
                <a:cs typeface="Carlito"/>
              </a:rPr>
              <a:t>imagined experiences </a:t>
            </a:r>
            <a:r>
              <a:rPr sz="900" dirty="0">
                <a:latin typeface="Carlito"/>
                <a:cs typeface="Carlito"/>
              </a:rPr>
              <a:t>or  </a:t>
            </a:r>
            <a:r>
              <a:rPr sz="900" spc="-5" dirty="0">
                <a:latin typeface="Carlito"/>
                <a:cs typeface="Carlito"/>
              </a:rPr>
              <a:t>events using effective technique, descriptive details, and clear  event</a:t>
            </a:r>
            <a:r>
              <a:rPr sz="900" spc="20" dirty="0">
                <a:latin typeface="Carlito"/>
                <a:cs typeface="Carlito"/>
              </a:rPr>
              <a:t> </a:t>
            </a:r>
            <a:r>
              <a:rPr sz="900" spc="-5" dirty="0">
                <a:latin typeface="Carlito"/>
                <a:cs typeface="Carlito"/>
              </a:rPr>
              <a:t>sequences.</a:t>
            </a:r>
            <a:endParaRPr sz="900">
              <a:latin typeface="Carlito"/>
              <a:cs typeface="Carlito"/>
            </a:endParaRPr>
          </a:p>
          <a:p>
            <a:pPr marL="38100">
              <a:lnSpc>
                <a:spcPct val="100000"/>
              </a:lnSpc>
            </a:pPr>
            <a:r>
              <a:rPr sz="900" b="1" spc="-5" dirty="0">
                <a:latin typeface="Carlito"/>
                <a:cs typeface="Carlito"/>
              </a:rPr>
              <a:t>Opinion</a:t>
            </a:r>
            <a:r>
              <a:rPr sz="900" b="1" spc="-40" dirty="0">
                <a:latin typeface="Carlito"/>
                <a:cs typeface="Carlito"/>
              </a:rPr>
              <a:t> </a:t>
            </a:r>
            <a:r>
              <a:rPr sz="900" b="1" spc="-5" dirty="0">
                <a:latin typeface="Carlito"/>
                <a:cs typeface="Carlito"/>
              </a:rPr>
              <a:t>Writing:</a:t>
            </a:r>
            <a:endParaRPr sz="900">
              <a:latin typeface="Carlito"/>
              <a:cs typeface="Carlito"/>
            </a:endParaRPr>
          </a:p>
          <a:p>
            <a:pPr marL="12700" marR="34290">
              <a:lnSpc>
                <a:spcPct val="100000"/>
              </a:lnSpc>
            </a:pPr>
            <a:r>
              <a:rPr sz="900" dirty="0">
                <a:latin typeface="Carlito"/>
                <a:cs typeface="Carlito"/>
              </a:rPr>
              <a:t>W1: </a:t>
            </a:r>
            <a:r>
              <a:rPr sz="900" spc="-5" dirty="0">
                <a:latin typeface="Carlito"/>
                <a:cs typeface="Carlito"/>
              </a:rPr>
              <a:t>Write opinion pieces </a:t>
            </a:r>
            <a:r>
              <a:rPr sz="900" spc="5" dirty="0">
                <a:latin typeface="Carlito"/>
                <a:cs typeface="Carlito"/>
              </a:rPr>
              <a:t>on </a:t>
            </a:r>
            <a:r>
              <a:rPr sz="900" spc="-5" dirty="0">
                <a:latin typeface="Carlito"/>
                <a:cs typeface="Carlito"/>
              </a:rPr>
              <a:t>topics </a:t>
            </a:r>
            <a:r>
              <a:rPr sz="900" spc="5" dirty="0">
                <a:latin typeface="Carlito"/>
                <a:cs typeface="Carlito"/>
              </a:rPr>
              <a:t>or </a:t>
            </a:r>
            <a:r>
              <a:rPr sz="900" spc="-5" dirty="0">
                <a:latin typeface="Carlito"/>
                <a:cs typeface="Carlito"/>
              </a:rPr>
              <a:t>texts, supporting </a:t>
            </a:r>
            <a:r>
              <a:rPr sz="900" dirty="0">
                <a:latin typeface="Carlito"/>
                <a:cs typeface="Carlito"/>
              </a:rPr>
              <a:t>a </a:t>
            </a:r>
            <a:r>
              <a:rPr sz="900" spc="-5" dirty="0">
                <a:latin typeface="Carlito"/>
                <a:cs typeface="Carlito"/>
              </a:rPr>
              <a:t>point </a:t>
            </a:r>
            <a:r>
              <a:rPr sz="900" dirty="0">
                <a:latin typeface="Carlito"/>
                <a:cs typeface="Carlito"/>
              </a:rPr>
              <a:t>of  </a:t>
            </a:r>
            <a:r>
              <a:rPr sz="900" spc="-5" dirty="0">
                <a:latin typeface="Carlito"/>
                <a:cs typeface="Carlito"/>
              </a:rPr>
              <a:t>view with</a:t>
            </a:r>
            <a:r>
              <a:rPr sz="900" dirty="0">
                <a:latin typeface="Carlito"/>
                <a:cs typeface="Carlito"/>
              </a:rPr>
              <a:t> </a:t>
            </a:r>
            <a:r>
              <a:rPr sz="900" spc="-5" dirty="0">
                <a:latin typeface="Carlito"/>
                <a:cs typeface="Carlito"/>
              </a:rPr>
              <a:t>reasons.</a:t>
            </a:r>
            <a:endParaRPr sz="900">
              <a:latin typeface="Carlito"/>
              <a:cs typeface="Carlito"/>
            </a:endParaRPr>
          </a:p>
          <a:p>
            <a:pPr marL="12700" marR="5080">
              <a:lnSpc>
                <a:spcPct val="100000"/>
              </a:lnSpc>
            </a:pPr>
            <a:r>
              <a:rPr sz="900" dirty="0">
                <a:latin typeface="Carlito"/>
                <a:cs typeface="Carlito"/>
              </a:rPr>
              <a:t>W9: </a:t>
            </a:r>
            <a:r>
              <a:rPr sz="900" spc="-5" dirty="0">
                <a:latin typeface="Carlito"/>
                <a:cs typeface="Carlito"/>
              </a:rPr>
              <a:t>Draw evidence </a:t>
            </a:r>
            <a:r>
              <a:rPr sz="900" dirty="0">
                <a:latin typeface="Carlito"/>
                <a:cs typeface="Carlito"/>
              </a:rPr>
              <a:t>from </a:t>
            </a:r>
            <a:r>
              <a:rPr sz="900" spc="-5" dirty="0">
                <a:latin typeface="Carlito"/>
                <a:cs typeface="Carlito"/>
              </a:rPr>
              <a:t>literary </a:t>
            </a:r>
            <a:r>
              <a:rPr sz="900" dirty="0">
                <a:latin typeface="Carlito"/>
                <a:cs typeface="Carlito"/>
              </a:rPr>
              <a:t>or </a:t>
            </a:r>
            <a:r>
              <a:rPr sz="900" spc="-5" dirty="0">
                <a:latin typeface="Carlito"/>
                <a:cs typeface="Carlito"/>
              </a:rPr>
              <a:t>informational texts </a:t>
            </a:r>
            <a:r>
              <a:rPr sz="900" dirty="0">
                <a:latin typeface="Carlito"/>
                <a:cs typeface="Carlito"/>
              </a:rPr>
              <a:t>to </a:t>
            </a:r>
            <a:r>
              <a:rPr sz="900" spc="-5" dirty="0">
                <a:latin typeface="Carlito"/>
                <a:cs typeface="Carlito"/>
              </a:rPr>
              <a:t>support  analysis, reflection, and</a:t>
            </a:r>
            <a:r>
              <a:rPr sz="900" spc="20" dirty="0">
                <a:latin typeface="Carlito"/>
                <a:cs typeface="Carlito"/>
              </a:rPr>
              <a:t> </a:t>
            </a:r>
            <a:r>
              <a:rPr sz="900" spc="-5" dirty="0">
                <a:latin typeface="Carlito"/>
                <a:cs typeface="Carlito"/>
              </a:rPr>
              <a:t>research.</a:t>
            </a:r>
            <a:endParaRPr sz="9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900" dirty="0">
                <a:latin typeface="Carlito"/>
                <a:cs typeface="Carlito"/>
              </a:rPr>
              <a:t>W10: </a:t>
            </a:r>
            <a:r>
              <a:rPr sz="900" spc="-5" dirty="0">
                <a:latin typeface="Carlito"/>
                <a:cs typeface="Carlito"/>
              </a:rPr>
              <a:t>Write routinely over extended time</a:t>
            </a:r>
            <a:r>
              <a:rPr sz="900" spc="50" dirty="0">
                <a:latin typeface="Carlito"/>
                <a:cs typeface="Carlito"/>
              </a:rPr>
              <a:t> </a:t>
            </a:r>
            <a:r>
              <a:rPr sz="900" spc="-5" dirty="0">
                <a:latin typeface="Carlito"/>
                <a:cs typeface="Carlito"/>
              </a:rPr>
              <a:t>frames</a:t>
            </a:r>
            <a:endParaRPr sz="9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8288" y="5735843"/>
            <a:ext cx="3070225" cy="95504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490855">
              <a:lnSpc>
                <a:spcPct val="100000"/>
              </a:lnSpc>
              <a:spcBef>
                <a:spcPts val="600"/>
              </a:spcBef>
            </a:pP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Math </a:t>
            </a:r>
            <a:r>
              <a:rPr sz="1800" dirty="0">
                <a:solidFill>
                  <a:srgbClr val="FFFFFF"/>
                </a:solidFill>
                <a:latin typeface="Carlito"/>
                <a:cs typeface="Carlito"/>
              </a:rPr>
              <a:t>and</a:t>
            </a:r>
            <a:r>
              <a:rPr sz="1800" spc="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Science</a:t>
            </a:r>
            <a:endParaRPr sz="1800">
              <a:latin typeface="Carlito"/>
              <a:cs typeface="Carlito"/>
            </a:endParaRPr>
          </a:p>
          <a:p>
            <a:pPr marL="12700" marR="5080">
              <a:lnSpc>
                <a:spcPct val="100000"/>
              </a:lnSpc>
              <a:spcBef>
                <a:spcPts val="340"/>
              </a:spcBef>
            </a:pPr>
            <a:r>
              <a:rPr sz="1200" spc="-5" dirty="0">
                <a:latin typeface="Carlito"/>
                <a:cs typeface="Carlito"/>
              </a:rPr>
              <a:t>OA.4 </a:t>
            </a:r>
            <a:r>
              <a:rPr sz="1200" dirty="0">
                <a:latin typeface="Carlito"/>
                <a:cs typeface="Carlito"/>
              </a:rPr>
              <a:t>Find all </a:t>
            </a:r>
            <a:r>
              <a:rPr sz="1200" spc="-10" dirty="0">
                <a:latin typeface="Carlito"/>
                <a:cs typeface="Carlito"/>
              </a:rPr>
              <a:t>factor </a:t>
            </a:r>
            <a:r>
              <a:rPr sz="1200" spc="-5" dirty="0">
                <a:latin typeface="Carlito"/>
                <a:cs typeface="Carlito"/>
              </a:rPr>
              <a:t>pairs </a:t>
            </a:r>
            <a:r>
              <a:rPr sz="1200" spc="-10" dirty="0">
                <a:latin typeface="Carlito"/>
                <a:cs typeface="Carlito"/>
              </a:rPr>
              <a:t>for </a:t>
            </a:r>
            <a:r>
              <a:rPr sz="1200" dirty="0">
                <a:latin typeface="Carlito"/>
                <a:cs typeface="Carlito"/>
              </a:rPr>
              <a:t>a </a:t>
            </a:r>
            <a:r>
              <a:rPr sz="1200" spc="-5" dirty="0">
                <a:latin typeface="Carlito"/>
                <a:cs typeface="Carlito"/>
              </a:rPr>
              <a:t>whole </a:t>
            </a:r>
            <a:r>
              <a:rPr sz="1200" dirty="0">
                <a:latin typeface="Carlito"/>
                <a:cs typeface="Carlito"/>
              </a:rPr>
              <a:t>number in  the </a:t>
            </a:r>
            <a:r>
              <a:rPr sz="1200" spc="-10" dirty="0">
                <a:latin typeface="Carlito"/>
                <a:cs typeface="Carlito"/>
              </a:rPr>
              <a:t>range </a:t>
            </a:r>
            <a:r>
              <a:rPr sz="1200" dirty="0">
                <a:latin typeface="Carlito"/>
                <a:cs typeface="Carlito"/>
              </a:rPr>
              <a:t>1–100. </a:t>
            </a:r>
            <a:r>
              <a:rPr sz="1200" spc="-10" dirty="0">
                <a:latin typeface="Carlito"/>
                <a:cs typeface="Carlito"/>
              </a:rPr>
              <a:t>Recognize </a:t>
            </a:r>
            <a:r>
              <a:rPr sz="1200" spc="-5" dirty="0">
                <a:latin typeface="Carlito"/>
                <a:cs typeface="Carlito"/>
              </a:rPr>
              <a:t>that </a:t>
            </a:r>
            <a:r>
              <a:rPr sz="1200" dirty="0">
                <a:latin typeface="Carlito"/>
                <a:cs typeface="Carlito"/>
              </a:rPr>
              <a:t>a </a:t>
            </a:r>
            <a:r>
              <a:rPr sz="1200" spc="-5" dirty="0">
                <a:latin typeface="Carlito"/>
                <a:cs typeface="Carlito"/>
              </a:rPr>
              <a:t>whole </a:t>
            </a:r>
            <a:r>
              <a:rPr sz="1200" dirty="0">
                <a:latin typeface="Carlito"/>
                <a:cs typeface="Carlito"/>
              </a:rPr>
              <a:t>number  is a multiple of </a:t>
            </a:r>
            <a:r>
              <a:rPr sz="1200" spc="-5" dirty="0">
                <a:latin typeface="Carlito"/>
                <a:cs typeface="Carlito"/>
              </a:rPr>
              <a:t>each </a:t>
            </a:r>
            <a:r>
              <a:rPr sz="1200" dirty="0">
                <a:latin typeface="Carlito"/>
                <a:cs typeface="Carlito"/>
              </a:rPr>
              <a:t>of its</a:t>
            </a:r>
            <a:r>
              <a:rPr sz="1200" spc="-25" dirty="0">
                <a:latin typeface="Carlito"/>
                <a:cs typeface="Carlito"/>
              </a:rPr>
              <a:t> </a:t>
            </a:r>
            <a:r>
              <a:rPr sz="1200" spc="-10" dirty="0">
                <a:latin typeface="Carlito"/>
                <a:cs typeface="Carlito"/>
              </a:rPr>
              <a:t>factors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28288" y="6848314"/>
            <a:ext cx="308038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arlito"/>
                <a:cs typeface="Carlito"/>
              </a:rPr>
              <a:t>Science</a:t>
            </a:r>
            <a:endParaRPr sz="1200">
              <a:latin typeface="Carlito"/>
              <a:cs typeface="Carlito"/>
            </a:endParaRPr>
          </a:p>
          <a:p>
            <a:pPr marL="12700" marR="5080">
              <a:lnSpc>
                <a:spcPct val="100000"/>
              </a:lnSpc>
            </a:pPr>
            <a:r>
              <a:rPr sz="1200" dirty="0">
                <a:latin typeface="Carlito"/>
                <a:cs typeface="Carlito"/>
              </a:rPr>
              <a:t>E2. </a:t>
            </a:r>
            <a:r>
              <a:rPr sz="1200" spc="-5" dirty="0">
                <a:latin typeface="Carlito"/>
                <a:cs typeface="Carlito"/>
              </a:rPr>
              <a:t>Obtain, evaluate, </a:t>
            </a:r>
            <a:r>
              <a:rPr sz="1200" dirty="0">
                <a:latin typeface="Carlito"/>
                <a:cs typeface="Carlito"/>
              </a:rPr>
              <a:t>and </a:t>
            </a:r>
            <a:r>
              <a:rPr sz="1200" spc="-5" dirty="0">
                <a:latin typeface="Carlito"/>
                <a:cs typeface="Carlito"/>
              </a:rPr>
              <a:t>communicate  information to </a:t>
            </a:r>
            <a:r>
              <a:rPr sz="1200" dirty="0">
                <a:latin typeface="Carlito"/>
                <a:cs typeface="Carlito"/>
              </a:rPr>
              <a:t>model the </a:t>
            </a:r>
            <a:r>
              <a:rPr sz="1200" spc="-10" dirty="0">
                <a:latin typeface="Carlito"/>
                <a:cs typeface="Carlito"/>
              </a:rPr>
              <a:t>effects </a:t>
            </a:r>
            <a:r>
              <a:rPr sz="1200" dirty="0">
                <a:latin typeface="Carlito"/>
                <a:cs typeface="Carlito"/>
              </a:rPr>
              <a:t>of the position  and motion of the </a:t>
            </a:r>
            <a:r>
              <a:rPr sz="1200" spc="-5" dirty="0">
                <a:latin typeface="Carlito"/>
                <a:cs typeface="Carlito"/>
              </a:rPr>
              <a:t>Earth </a:t>
            </a:r>
            <a:r>
              <a:rPr sz="1200" dirty="0">
                <a:latin typeface="Carlito"/>
                <a:cs typeface="Carlito"/>
              </a:rPr>
              <a:t>and the moon in</a:t>
            </a:r>
            <a:r>
              <a:rPr sz="1200" spc="-130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relation  to </a:t>
            </a:r>
            <a:r>
              <a:rPr sz="1200" dirty="0">
                <a:latin typeface="Carlito"/>
                <a:cs typeface="Carlito"/>
              </a:rPr>
              <a:t>the sun as </a:t>
            </a:r>
            <a:r>
              <a:rPr sz="1200" spc="-5" dirty="0">
                <a:latin typeface="Carlito"/>
                <a:cs typeface="Carlito"/>
              </a:rPr>
              <a:t>observed from </a:t>
            </a:r>
            <a:r>
              <a:rPr sz="1200" dirty="0">
                <a:latin typeface="Carlito"/>
                <a:cs typeface="Carlito"/>
              </a:rPr>
              <a:t>the</a:t>
            </a:r>
            <a:r>
              <a:rPr sz="1200" spc="-50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Earth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34836" y="8489418"/>
            <a:ext cx="162052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10"/>
              </a:lnSpc>
            </a:pPr>
            <a:r>
              <a:rPr sz="1800" spc="-15" dirty="0">
                <a:solidFill>
                  <a:srgbClr val="FFFFFF"/>
                </a:solidFill>
                <a:latin typeface="Carlito"/>
                <a:cs typeface="Carlito"/>
              </a:rPr>
              <a:t>At-Home</a:t>
            </a:r>
            <a:r>
              <a:rPr sz="1800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800" spc="-15" dirty="0">
                <a:solidFill>
                  <a:srgbClr val="FFFFFF"/>
                </a:solidFill>
                <a:latin typeface="Carlito"/>
                <a:cs typeface="Carlito"/>
              </a:rPr>
              <a:t>Practice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84321" y="3405575"/>
            <a:ext cx="1678939" cy="9436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100"/>
              </a:spcBef>
            </a:pPr>
            <a:r>
              <a:rPr sz="1800" u="sng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October</a:t>
            </a:r>
            <a:endParaRPr sz="1800">
              <a:latin typeface="Carlito"/>
              <a:cs typeface="Carlito"/>
            </a:endParaRPr>
          </a:p>
          <a:p>
            <a:pPr marL="38100" marR="30480" algn="ctr">
              <a:lnSpc>
                <a:spcPct val="100000"/>
              </a:lnSpc>
              <a:spcBef>
                <a:spcPts val="25"/>
              </a:spcBef>
            </a:pPr>
            <a:r>
              <a:rPr sz="1400" spc="5" dirty="0">
                <a:latin typeface="Carlito"/>
                <a:cs typeface="Carlito"/>
              </a:rPr>
              <a:t>5</a:t>
            </a:r>
            <a:r>
              <a:rPr sz="1350" spc="7" baseline="24691" dirty="0">
                <a:latin typeface="Carlito"/>
                <a:cs typeface="Carlito"/>
              </a:rPr>
              <a:t>th</a:t>
            </a:r>
            <a:r>
              <a:rPr sz="1400" spc="5" dirty="0">
                <a:latin typeface="Carlito"/>
                <a:cs typeface="Carlito"/>
              </a:rPr>
              <a:t>: </a:t>
            </a:r>
            <a:r>
              <a:rPr sz="1400" spc="-10" dirty="0">
                <a:latin typeface="Carlito"/>
                <a:cs typeface="Carlito"/>
              </a:rPr>
              <a:t>Picture </a:t>
            </a:r>
            <a:r>
              <a:rPr sz="1400" spc="-15" dirty="0">
                <a:latin typeface="Carlito"/>
                <a:cs typeface="Carlito"/>
              </a:rPr>
              <a:t>retakes </a:t>
            </a:r>
            <a:r>
              <a:rPr sz="1400" spc="-10" dirty="0">
                <a:latin typeface="Carlito"/>
                <a:cs typeface="Carlito"/>
              </a:rPr>
              <a:t>for  students </a:t>
            </a:r>
            <a:r>
              <a:rPr sz="1400" spc="-5" dirty="0">
                <a:latin typeface="Carlito"/>
                <a:cs typeface="Carlito"/>
              </a:rPr>
              <a:t>who </a:t>
            </a:r>
            <a:r>
              <a:rPr sz="1400" spc="-10" dirty="0">
                <a:latin typeface="Carlito"/>
                <a:cs typeface="Carlito"/>
              </a:rPr>
              <a:t>were  absent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177306" y="4536425"/>
            <a:ext cx="1493520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 marR="30480" indent="129539">
              <a:lnSpc>
                <a:spcPct val="100000"/>
              </a:lnSpc>
              <a:spcBef>
                <a:spcPts val="105"/>
              </a:spcBef>
            </a:pPr>
            <a:r>
              <a:rPr sz="1400" spc="5" dirty="0">
                <a:latin typeface="Carlito"/>
                <a:cs typeface="Carlito"/>
              </a:rPr>
              <a:t>5</a:t>
            </a:r>
            <a:r>
              <a:rPr sz="1350" spc="7" baseline="24691" dirty="0">
                <a:latin typeface="Carlito"/>
                <a:cs typeface="Carlito"/>
              </a:rPr>
              <a:t>th</a:t>
            </a:r>
            <a:r>
              <a:rPr sz="1400" spc="5" dirty="0">
                <a:latin typeface="Carlito"/>
                <a:cs typeface="Carlito"/>
              </a:rPr>
              <a:t>- 9</a:t>
            </a:r>
            <a:r>
              <a:rPr sz="1350" spc="7" baseline="24691" dirty="0">
                <a:latin typeface="Carlito"/>
                <a:cs typeface="Carlito"/>
              </a:rPr>
              <a:t>th</a:t>
            </a:r>
            <a:r>
              <a:rPr sz="1400" spc="5" dirty="0">
                <a:latin typeface="Carlito"/>
                <a:cs typeface="Carlito"/>
              </a:rPr>
              <a:t>: </a:t>
            </a:r>
            <a:r>
              <a:rPr sz="1400" spc="-5" dirty="0">
                <a:latin typeface="Carlito"/>
                <a:cs typeface="Carlito"/>
              </a:rPr>
              <a:t>Fun </a:t>
            </a:r>
            <a:r>
              <a:rPr sz="1400" dirty="0">
                <a:latin typeface="Carlito"/>
                <a:cs typeface="Carlito"/>
              </a:rPr>
              <a:t>Run  </a:t>
            </a:r>
            <a:r>
              <a:rPr sz="1400" spc="-5" dirty="0">
                <a:latin typeface="Carlito"/>
                <a:cs typeface="Carlito"/>
              </a:rPr>
              <a:t>donations</a:t>
            </a:r>
            <a:r>
              <a:rPr sz="1400" spc="-6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collected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977148" y="5179537"/>
            <a:ext cx="189420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 algn="ctr">
              <a:lnSpc>
                <a:spcPct val="100000"/>
              </a:lnSpc>
              <a:spcBef>
                <a:spcPts val="100"/>
              </a:spcBef>
            </a:pPr>
            <a:r>
              <a:rPr sz="1200">
                <a:latin typeface="Carlito"/>
                <a:cs typeface="Carlito"/>
              </a:rPr>
              <a:t>12th-1</a:t>
            </a:r>
            <a:r>
              <a:rPr lang="en-US" sz="1200">
                <a:latin typeface="Carlito"/>
                <a:cs typeface="Carlito"/>
              </a:rPr>
              <a:t>6</a:t>
            </a:r>
            <a:r>
              <a:rPr sz="1200">
                <a:latin typeface="Carlito"/>
                <a:cs typeface="Carlito"/>
              </a:rPr>
              <a:t>th</a:t>
            </a:r>
            <a:r>
              <a:rPr sz="1200" dirty="0">
                <a:latin typeface="Carlito"/>
                <a:cs typeface="Carlito"/>
              </a:rPr>
              <a:t>: </a:t>
            </a:r>
            <a:r>
              <a:rPr sz="1200" spc="-5" dirty="0">
                <a:latin typeface="Carlito"/>
                <a:cs typeface="Carlito"/>
              </a:rPr>
              <a:t>Conference </a:t>
            </a:r>
            <a:r>
              <a:rPr sz="1200" spc="-15" dirty="0">
                <a:latin typeface="Carlito"/>
                <a:cs typeface="Carlito"/>
              </a:rPr>
              <a:t>Week:  </a:t>
            </a:r>
            <a:r>
              <a:rPr sz="1200" spc="-5" dirty="0">
                <a:latin typeface="Carlito"/>
                <a:cs typeface="Carlito"/>
              </a:rPr>
              <a:t>Check your </a:t>
            </a:r>
            <a:r>
              <a:rPr sz="1200" dirty="0">
                <a:latin typeface="Carlito"/>
                <a:cs typeface="Carlito"/>
              </a:rPr>
              <a:t>email and Dojo</a:t>
            </a:r>
            <a:r>
              <a:rPr sz="1200" spc="-70" dirty="0">
                <a:latin typeface="Carlito"/>
                <a:cs typeface="Carlito"/>
              </a:rPr>
              <a:t> </a:t>
            </a:r>
            <a:r>
              <a:rPr sz="1200" spc="-10" dirty="0">
                <a:latin typeface="Carlito"/>
                <a:cs typeface="Carlito"/>
              </a:rPr>
              <a:t>for  </a:t>
            </a:r>
            <a:r>
              <a:rPr sz="1200" dirty="0">
                <a:latin typeface="Carlito"/>
                <a:cs typeface="Carlito"/>
              </a:rPr>
              <a:t>how </a:t>
            </a:r>
            <a:r>
              <a:rPr sz="1200" spc="-5" dirty="0">
                <a:latin typeface="Carlito"/>
                <a:cs typeface="Carlito"/>
              </a:rPr>
              <a:t>to sign</a:t>
            </a:r>
            <a:r>
              <a:rPr sz="1200" spc="-25" dirty="0">
                <a:latin typeface="Carlito"/>
                <a:cs typeface="Carlito"/>
              </a:rPr>
              <a:t> </a:t>
            </a:r>
            <a:r>
              <a:rPr sz="1200" dirty="0">
                <a:latin typeface="Carlito"/>
                <a:cs typeface="Carlito"/>
              </a:rPr>
              <a:t>up</a:t>
            </a:r>
            <a:endParaRPr sz="1200">
              <a:latin typeface="Carlito"/>
              <a:cs typeface="Carlito"/>
            </a:endParaRPr>
          </a:p>
          <a:p>
            <a:pPr algn="ctr">
              <a:lnSpc>
                <a:spcPct val="100000"/>
              </a:lnSpc>
            </a:pPr>
            <a:r>
              <a:rPr sz="1200" u="sng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Early Release</a:t>
            </a:r>
            <a:r>
              <a:rPr sz="1200" u="sng" spc="-1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1200" u="sng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12:30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119328" y="6093944"/>
            <a:ext cx="16090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Carlito"/>
                <a:cs typeface="Carlito"/>
              </a:rPr>
              <a:t>12</a:t>
            </a:r>
            <a:r>
              <a:rPr sz="1200" spc="-7" baseline="24305" dirty="0">
                <a:latin typeface="Carlito"/>
                <a:cs typeface="Carlito"/>
              </a:rPr>
              <a:t>th</a:t>
            </a:r>
            <a:r>
              <a:rPr sz="1200" spc="-5" dirty="0">
                <a:latin typeface="Carlito"/>
                <a:cs typeface="Carlito"/>
              </a:rPr>
              <a:t>: </a:t>
            </a:r>
            <a:r>
              <a:rPr sz="1200" dirty="0">
                <a:latin typeface="Carlito"/>
                <a:cs typeface="Carlito"/>
              </a:rPr>
              <a:t>Fun Run</a:t>
            </a:r>
            <a:r>
              <a:rPr sz="1200" spc="-65" dirty="0">
                <a:latin typeface="Carlito"/>
                <a:cs typeface="Carlito"/>
              </a:rPr>
              <a:t> </a:t>
            </a:r>
            <a:r>
              <a:rPr sz="1200" dirty="0">
                <a:latin typeface="Carlito"/>
                <a:cs typeface="Carlito"/>
              </a:rPr>
              <a:t>8:30-10:30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6192" y="1997447"/>
            <a:ext cx="3030855" cy="666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0160">
              <a:lnSpc>
                <a:spcPct val="100000"/>
              </a:lnSpc>
              <a:spcBef>
                <a:spcPts val="105"/>
              </a:spcBef>
            </a:pPr>
            <a:r>
              <a:rPr sz="1400" spc="-15" dirty="0">
                <a:latin typeface="Carlito"/>
                <a:cs typeface="Carlito"/>
              </a:rPr>
              <a:t>Mrs. Carson: </a:t>
            </a:r>
            <a:r>
              <a:rPr sz="1400" u="sng" spc="-20" dirty="0">
                <a:solidFill>
                  <a:srgbClr val="0000FF"/>
                </a:solidFill>
                <a:uFill>
                  <a:solidFill>
                    <a:srgbClr val="0362C1"/>
                  </a:solidFill>
                </a:uFill>
                <a:latin typeface="Carlito"/>
                <a:cs typeface="Carlito"/>
                <a:hlinkClick r:id="rId2"/>
              </a:rPr>
              <a:t>lcarson@Paulding.k12.ga.us </a:t>
            </a:r>
            <a:r>
              <a:rPr sz="1400" spc="-20" dirty="0">
                <a:solidFill>
                  <a:srgbClr val="0000FF"/>
                </a:solidFill>
                <a:latin typeface="Carlito"/>
                <a:cs typeface="Carlito"/>
              </a:rPr>
              <a:t> </a:t>
            </a:r>
            <a:r>
              <a:rPr sz="1400" spc="-15" dirty="0">
                <a:latin typeface="Carlito"/>
                <a:cs typeface="Carlito"/>
              </a:rPr>
              <a:t>Mrs. </a:t>
            </a:r>
            <a:r>
              <a:rPr sz="1400" dirty="0">
                <a:latin typeface="Carlito"/>
                <a:cs typeface="Carlito"/>
              </a:rPr>
              <a:t>King: </a:t>
            </a:r>
            <a:r>
              <a:rPr sz="1400" u="sng" spc="-15" dirty="0">
                <a:solidFill>
                  <a:srgbClr val="0000FF"/>
                </a:solidFill>
                <a:uFill>
                  <a:solidFill>
                    <a:srgbClr val="0362C1"/>
                  </a:solidFill>
                </a:uFill>
                <a:latin typeface="Carlito"/>
                <a:cs typeface="Carlito"/>
                <a:hlinkClick r:id="rId3"/>
              </a:rPr>
              <a:t>stking@Paulding.k12.ga.us </a:t>
            </a:r>
            <a:r>
              <a:rPr sz="1400" spc="-15" dirty="0">
                <a:solidFill>
                  <a:srgbClr val="0000FF"/>
                </a:solidFill>
                <a:latin typeface="Carlito"/>
                <a:cs typeface="Carlito"/>
              </a:rPr>
              <a:t> </a:t>
            </a:r>
            <a:r>
              <a:rPr sz="1400" spc="-15" dirty="0">
                <a:latin typeface="Carlito"/>
                <a:cs typeface="Carlito"/>
              </a:rPr>
              <a:t>Mrs. </a:t>
            </a:r>
            <a:r>
              <a:rPr sz="1400" spc="-30" dirty="0">
                <a:latin typeface="Carlito"/>
                <a:cs typeface="Carlito"/>
              </a:rPr>
              <a:t>Walton:</a:t>
            </a:r>
            <a:r>
              <a:rPr sz="1400" spc="-185" dirty="0">
                <a:latin typeface="Carlito"/>
                <a:cs typeface="Carlito"/>
              </a:rPr>
              <a:t> </a:t>
            </a:r>
            <a:r>
              <a:rPr sz="1400" u="sng" spc="-5" dirty="0">
                <a:solidFill>
                  <a:srgbClr val="0000FF"/>
                </a:solidFill>
                <a:uFill>
                  <a:solidFill>
                    <a:srgbClr val="0362C1"/>
                  </a:solidFill>
                </a:uFill>
                <a:latin typeface="Carlito"/>
                <a:cs typeface="Carlito"/>
                <a:hlinkClick r:id="rId4"/>
              </a:rPr>
              <a:t>rwalton@paulding.k12.ga.us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013689" y="1997447"/>
            <a:ext cx="316547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5" dirty="0">
                <a:latin typeface="Carlito"/>
                <a:cs typeface="Carlito"/>
              </a:rPr>
              <a:t>Mrs. </a:t>
            </a:r>
            <a:r>
              <a:rPr sz="1400" spc="-5" dirty="0">
                <a:latin typeface="Carlito"/>
                <a:cs typeface="Carlito"/>
              </a:rPr>
              <a:t>Chapman</a:t>
            </a:r>
            <a:r>
              <a:rPr sz="1400" spc="-90" dirty="0">
                <a:latin typeface="Carlito"/>
                <a:cs typeface="Carlito"/>
              </a:rPr>
              <a:t> </a:t>
            </a:r>
            <a:r>
              <a:rPr sz="1400" spc="-15" dirty="0">
                <a:solidFill>
                  <a:srgbClr val="0000FF"/>
                </a:solidFill>
                <a:latin typeface="Carlito"/>
                <a:cs typeface="Carlito"/>
                <a:hlinkClick r:id="rId5"/>
              </a:rPr>
              <a:t>jtallman@Paulding.k12.ga.us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070347" y="2206751"/>
            <a:ext cx="2094230" cy="9525"/>
          </a:xfrm>
          <a:custGeom>
            <a:avLst/>
            <a:gdLst/>
            <a:ahLst/>
            <a:cxnLst/>
            <a:rect l="l" t="t" r="r" b="b"/>
            <a:pathLst>
              <a:path w="2094229" h="9525">
                <a:moveTo>
                  <a:pt x="2093976" y="9144"/>
                </a:moveTo>
                <a:lnTo>
                  <a:pt x="0" y="9144"/>
                </a:lnTo>
                <a:lnTo>
                  <a:pt x="0" y="0"/>
                </a:lnTo>
                <a:lnTo>
                  <a:pt x="2093976" y="0"/>
                </a:lnTo>
                <a:lnTo>
                  <a:pt x="2093976" y="9144"/>
                </a:lnTo>
                <a:close/>
              </a:path>
            </a:pathLst>
          </a:custGeom>
          <a:solidFill>
            <a:srgbClr val="0362C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3928366" y="2210842"/>
            <a:ext cx="3531235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64490" marR="5080" indent="-352425">
              <a:lnSpc>
                <a:spcPct val="100000"/>
              </a:lnSpc>
              <a:spcBef>
                <a:spcPts val="105"/>
              </a:spcBef>
            </a:pPr>
            <a:r>
              <a:rPr sz="1400" spc="-15" dirty="0">
                <a:latin typeface="Carlito"/>
                <a:cs typeface="Carlito"/>
              </a:rPr>
              <a:t>Mrs.</a:t>
            </a:r>
            <a:r>
              <a:rPr sz="1400" spc="-80" dirty="0">
                <a:latin typeface="Carlito"/>
                <a:cs typeface="Carlito"/>
              </a:rPr>
              <a:t> </a:t>
            </a:r>
            <a:r>
              <a:rPr sz="1400" spc="-20" dirty="0">
                <a:latin typeface="Carlito"/>
                <a:cs typeface="Carlito"/>
              </a:rPr>
              <a:t>Mittelman:</a:t>
            </a:r>
            <a:r>
              <a:rPr sz="1400" spc="-10" dirty="0">
                <a:latin typeface="Carlito"/>
                <a:cs typeface="Carlito"/>
              </a:rPr>
              <a:t> </a:t>
            </a:r>
            <a:r>
              <a:rPr sz="1400" spc="30" dirty="0">
                <a:solidFill>
                  <a:srgbClr val="0000FF"/>
                </a:solidFill>
                <a:latin typeface="Carlito"/>
                <a:cs typeface="Carlito"/>
              </a:rPr>
              <a:t>b</a:t>
            </a:r>
            <a:r>
              <a:rPr sz="1400" u="sng" spc="-315" dirty="0">
                <a:solidFill>
                  <a:srgbClr val="0000FF"/>
                </a:solidFill>
                <a:uFill>
                  <a:solidFill>
                    <a:srgbClr val="0362C1"/>
                  </a:solidFill>
                </a:uFill>
                <a:latin typeface="Carlito"/>
                <a:cs typeface="Carlito"/>
              </a:rPr>
              <a:t> </a:t>
            </a:r>
            <a:r>
              <a:rPr sz="1400" u="sng" spc="-15" dirty="0">
                <a:solidFill>
                  <a:srgbClr val="0000FF"/>
                </a:solidFill>
                <a:uFill>
                  <a:solidFill>
                    <a:srgbClr val="0362C1"/>
                  </a:solidFill>
                </a:uFill>
                <a:latin typeface="Carlito"/>
                <a:cs typeface="Carlito"/>
                <a:hlinkClick r:id="rId6"/>
              </a:rPr>
              <a:t>mittelman@paulding.k12.ga.us </a:t>
            </a:r>
            <a:r>
              <a:rPr sz="1400" spc="-15" dirty="0">
                <a:solidFill>
                  <a:srgbClr val="0000FF"/>
                </a:solidFill>
                <a:latin typeface="Carlito"/>
                <a:cs typeface="Carlito"/>
              </a:rPr>
              <a:t> </a:t>
            </a:r>
            <a:r>
              <a:rPr sz="1400" spc="-15" dirty="0">
                <a:latin typeface="Carlito"/>
                <a:cs typeface="Carlito"/>
              </a:rPr>
              <a:t>Mrs. </a:t>
            </a:r>
            <a:r>
              <a:rPr sz="1400" spc="-50" dirty="0">
                <a:latin typeface="Carlito"/>
                <a:cs typeface="Carlito"/>
              </a:rPr>
              <a:t>Yergin:</a:t>
            </a:r>
            <a:r>
              <a:rPr sz="1400" spc="-150" dirty="0">
                <a:latin typeface="Carlito"/>
                <a:cs typeface="Carlito"/>
              </a:rPr>
              <a:t> </a:t>
            </a:r>
            <a:r>
              <a:rPr sz="1400" spc="-15" dirty="0">
                <a:solidFill>
                  <a:srgbClr val="0000FF"/>
                </a:solidFill>
                <a:latin typeface="Carlito"/>
                <a:cs typeface="Carlito"/>
                <a:hlinkClick r:id="rId7"/>
              </a:rPr>
              <a:t>ayergin@paulding.k12.ga.us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221223" y="2633472"/>
            <a:ext cx="1920239" cy="9525"/>
          </a:xfrm>
          <a:custGeom>
            <a:avLst/>
            <a:gdLst/>
            <a:ahLst/>
            <a:cxnLst/>
            <a:rect l="l" t="t" r="r" b="b"/>
            <a:pathLst>
              <a:path w="1920240" h="9525">
                <a:moveTo>
                  <a:pt x="1920239" y="9144"/>
                </a:moveTo>
                <a:lnTo>
                  <a:pt x="0" y="9144"/>
                </a:lnTo>
                <a:lnTo>
                  <a:pt x="0" y="0"/>
                </a:lnTo>
                <a:lnTo>
                  <a:pt x="1920239" y="0"/>
                </a:lnTo>
                <a:lnTo>
                  <a:pt x="1920239" y="9144"/>
                </a:lnTo>
                <a:close/>
              </a:path>
            </a:pathLst>
          </a:custGeom>
          <a:solidFill>
            <a:srgbClr val="0362C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8" name="object 18"/>
          <p:cNvGraphicFramePr>
            <a:graphicFrameLocks noGrp="1"/>
          </p:cNvGraphicFramePr>
          <p:nvPr/>
        </p:nvGraphicFramePr>
        <p:xfrm>
          <a:off x="289559" y="8290559"/>
          <a:ext cx="6088379" cy="13944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1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9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67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53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36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73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Mon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4925" marB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spc="-1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Tues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4925" marB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spc="-2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Wed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4925" marB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Thu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4925" marB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Fri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4925" marB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Mon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4925" marB="0"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36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Carson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B934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Music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E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B934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PE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B9344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Counselor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B9344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Art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B9344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Music</a:t>
                      </a:r>
                      <a:r>
                        <a:rPr sz="1200" spc="-1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J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B9344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PE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B93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9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Chapman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ABA59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Music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J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ABA59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Music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E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ABA59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PE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ABA59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Counselor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ABA59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Art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ABA59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Music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E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ABA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041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King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B934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Counselor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B934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Art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B9344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Music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J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B9344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Music</a:t>
                      </a:r>
                      <a:r>
                        <a:rPr sz="1200" spc="-1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E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B9344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PE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B9344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Music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J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B93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7367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Walton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ABA59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PE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ABA59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Counselor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ABA59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Art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ABA59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Music</a:t>
                      </a:r>
                      <a:r>
                        <a:rPr sz="1200" spc="-1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J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ABA59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Music</a:t>
                      </a:r>
                      <a:r>
                        <a:rPr sz="1200" spc="-1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E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ABA59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STEM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ABA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9" name="object 19"/>
          <p:cNvSpPr txBox="1"/>
          <p:nvPr/>
        </p:nvSpPr>
        <p:spPr>
          <a:xfrm>
            <a:off x="2613660" y="7883652"/>
            <a:ext cx="1958339" cy="370840"/>
          </a:xfrm>
          <a:prstGeom prst="rect">
            <a:avLst/>
          </a:prstGeom>
          <a:solidFill>
            <a:srgbClr val="FFFFFF"/>
          </a:solidFill>
          <a:ln w="38100">
            <a:solidFill>
              <a:srgbClr val="803F00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40"/>
              </a:spcBef>
            </a:pPr>
            <a:r>
              <a:rPr sz="1800" spc="-5" dirty="0">
                <a:latin typeface="Carlito"/>
                <a:cs typeface="Carlito"/>
              </a:rPr>
              <a:t>Specials</a:t>
            </a:r>
            <a:r>
              <a:rPr sz="1800" spc="5" dirty="0">
                <a:latin typeface="Carlito"/>
                <a:cs typeface="Carlito"/>
              </a:rPr>
              <a:t> </a:t>
            </a:r>
            <a:r>
              <a:rPr sz="1800" spc="-15" dirty="0">
                <a:latin typeface="Carlito"/>
                <a:cs typeface="Carlito"/>
              </a:rPr>
              <a:t>Rotations</a:t>
            </a:r>
            <a:endParaRPr sz="1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s_Collaboration_Space_Locked xmlns="0096d18e-d109-4e88-8679-f577df1b4a2f" xsi:nil="true"/>
    <_ip_UnifiedCompliancePolicyUIAction xmlns="http://schemas.microsoft.com/sharepoint/v3" xsi:nil="true"/>
    <LMS_Mappings xmlns="0096d18e-d109-4e88-8679-f577df1b4a2f" xsi:nil="true"/>
    <Owner xmlns="0096d18e-d109-4e88-8679-f577df1b4a2f">
      <UserInfo>
        <DisplayName/>
        <AccountId xsi:nil="true"/>
        <AccountType/>
      </UserInfo>
    </Owner>
    <Distribution_Groups xmlns="0096d18e-d109-4e88-8679-f577df1b4a2f" xsi:nil="true"/>
    <Math_Settings xmlns="0096d18e-d109-4e88-8679-f577df1b4a2f" xsi:nil="true"/>
    <Members xmlns="0096d18e-d109-4e88-8679-f577df1b4a2f">
      <UserInfo>
        <DisplayName/>
        <AccountId xsi:nil="true"/>
        <AccountType/>
      </UserInfo>
    </Members>
    <Has_Leaders_Only_SectionGroup xmlns="0096d18e-d109-4e88-8679-f577df1b4a2f" xsi:nil="true"/>
    <DefaultSectionNames xmlns="0096d18e-d109-4e88-8679-f577df1b4a2f" xsi:nil="true"/>
    <Invited_Teachers xmlns="0096d18e-d109-4e88-8679-f577df1b4a2f" xsi:nil="true"/>
    <Invited_Leaders xmlns="0096d18e-d109-4e88-8679-f577df1b4a2f" xsi:nil="true"/>
    <IsNotebookLocked xmlns="0096d18e-d109-4e88-8679-f577df1b4a2f" xsi:nil="true"/>
    <NotebookType xmlns="0096d18e-d109-4e88-8679-f577df1b4a2f" xsi:nil="true"/>
    <Leaders xmlns="0096d18e-d109-4e88-8679-f577df1b4a2f">
      <UserInfo>
        <DisplayName/>
        <AccountId xsi:nil="true"/>
        <AccountType/>
      </UserInfo>
    </Leaders>
    <TeamsChannelId xmlns="0096d18e-d109-4e88-8679-f577df1b4a2f" xsi:nil="true"/>
    <_ip_UnifiedCompliancePolicyProperties xmlns="http://schemas.microsoft.com/sharepoint/v3" xsi:nil="true"/>
    <FolderType xmlns="0096d18e-d109-4e88-8679-f577df1b4a2f" xsi:nil="true"/>
    <Teachers xmlns="0096d18e-d109-4e88-8679-f577df1b4a2f">
      <UserInfo>
        <DisplayName/>
        <AccountId xsi:nil="true"/>
        <AccountType/>
      </UserInfo>
    </Teachers>
    <Students xmlns="0096d18e-d109-4e88-8679-f577df1b4a2f">
      <UserInfo>
        <DisplayName/>
        <AccountId xsi:nil="true"/>
        <AccountType/>
      </UserInfo>
    </Students>
    <Templates xmlns="0096d18e-d109-4e88-8679-f577df1b4a2f" xsi:nil="true"/>
    <Self_Registration_Enabled xmlns="0096d18e-d109-4e88-8679-f577df1b4a2f" xsi:nil="true"/>
    <Invited_Members xmlns="0096d18e-d109-4e88-8679-f577df1b4a2f" xsi:nil="true"/>
    <Invited_Students xmlns="0096d18e-d109-4e88-8679-f577df1b4a2f" xsi:nil="true"/>
    <CultureName xmlns="0096d18e-d109-4e88-8679-f577df1b4a2f" xsi:nil="true"/>
    <Student_Groups xmlns="0096d18e-d109-4e88-8679-f577df1b4a2f">
      <UserInfo>
        <DisplayName/>
        <AccountId xsi:nil="true"/>
        <AccountType/>
      </UserInfo>
    </Student_Groups>
    <AppVersion xmlns="0096d18e-d109-4e88-8679-f577df1b4a2f" xsi:nil="true"/>
    <Has_Teacher_Only_SectionGroup xmlns="0096d18e-d109-4e88-8679-f577df1b4a2f" xsi:nil="true"/>
    <Member_Groups xmlns="0096d18e-d109-4e88-8679-f577df1b4a2f">
      <UserInfo>
        <DisplayName/>
        <AccountId xsi:nil="true"/>
        <AccountType/>
      </UserInfo>
    </Member_Group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256A9C4838F84FB114915815F89F49" ma:contentTypeVersion="41" ma:contentTypeDescription="Create a new document." ma:contentTypeScope="" ma:versionID="902cc1c523a4863729b164c5bc53c6ea">
  <xsd:schema xmlns:xsd="http://www.w3.org/2001/XMLSchema" xmlns:xs="http://www.w3.org/2001/XMLSchema" xmlns:p="http://schemas.microsoft.com/office/2006/metadata/properties" xmlns:ns1="http://schemas.microsoft.com/sharepoint/v3" xmlns:ns3="0a261724-34ab-4463-9b1c-fc70d08fa9e3" xmlns:ns4="0096d18e-d109-4e88-8679-f577df1b4a2f" targetNamespace="http://schemas.microsoft.com/office/2006/metadata/properties" ma:root="true" ma:fieldsID="6f100c9c40974b98fd3d33d7346c3b1f" ns1:_="" ns3:_="" ns4:_="">
    <xsd:import namespace="http://schemas.microsoft.com/sharepoint/v3"/>
    <xsd:import namespace="0a261724-34ab-4463-9b1c-fc70d08fa9e3"/>
    <xsd:import namespace="0096d18e-d109-4e88-8679-f577df1b4a2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1:_ip_UnifiedCompliancePolicyProperties" minOccurs="0"/>
                <xsd:element ref="ns1:_ip_UnifiedCompliancePolicyUIAction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TeamsChannelId" minOccurs="0"/>
                <xsd:element ref="ns4:Math_Settings" minOccurs="0"/>
                <xsd:element ref="ns4:Leaders" minOccurs="0"/>
                <xsd:element ref="ns4:Members" minOccurs="0"/>
                <xsd:element ref="ns4:Member_Groups" minOccurs="0"/>
                <xsd:element ref="ns4:Distribution_Groups" minOccurs="0"/>
                <xsd:element ref="ns4:LMS_Mappings" minOccurs="0"/>
                <xsd:element ref="ns4:Invited_Leaders" minOccurs="0"/>
                <xsd:element ref="ns4:Invited_Members" minOccurs="0"/>
                <xsd:element ref="ns4:Has_Leaders_Only_SectionGroup" minOccurs="0"/>
                <xsd:element ref="ns4:IsNotebookLocked" minOccurs="0"/>
                <xsd:element ref="ns4:MediaServiceAutoKeyPoints" minOccurs="0"/>
                <xsd:element ref="ns4:MediaServiceKeyPoint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261724-34ab-4463-9b1c-fc70d08fa9e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96d18e-d109-4e88-8679-f577df1b4a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NotebookType" ma:index="17" nillable="true" ma:displayName="Notebook Type" ma:internalName="NotebookType">
      <xsd:simpleType>
        <xsd:restriction base="dms:Text"/>
      </xsd:simpleType>
    </xsd:element>
    <xsd:element name="FolderType" ma:index="18" nillable="true" ma:displayName="Folder Type" ma:internalName="FolderType">
      <xsd:simpleType>
        <xsd:restriction base="dms:Text"/>
      </xsd:simpleType>
    </xsd:element>
    <xsd:element name="Owner" ma:index="19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20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1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22" nillable="true" ma:displayName="Culture Name" ma:internalName="CultureName">
      <xsd:simpleType>
        <xsd:restriction base="dms:Text"/>
      </xsd:simpleType>
    </xsd:element>
    <xsd:element name="AppVersion" ma:index="23" nillable="true" ma:displayName="App Version" ma:internalName="AppVersion">
      <xsd:simpleType>
        <xsd:restriction base="dms:Text"/>
      </xsd:simpleType>
    </xsd:element>
    <xsd:element name="Teachers" ma:index="24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5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6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7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8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9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0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1" nillable="true" ma:displayName="Is Collaboration Space Locked" ma:internalName="Is_Collaboration_Space_Locked">
      <xsd:simpleType>
        <xsd:restriction base="dms:Boolean"/>
      </xsd:simpleType>
    </xsd:element>
    <xsd:element name="MediaServiceOCR" ma:index="3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TeamsChannelId" ma:index="35" nillable="true" ma:displayName="Teams Channel Id" ma:internalName="TeamsChannelId">
      <xsd:simpleType>
        <xsd:restriction base="dms:Text"/>
      </xsd:simpleType>
    </xsd:element>
    <xsd:element name="Math_Settings" ma:index="36" nillable="true" ma:displayName="Math Settings" ma:internalName="Math_Settings">
      <xsd:simpleType>
        <xsd:restriction base="dms:Text"/>
      </xsd:simpleType>
    </xsd:element>
    <xsd:element name="Leaders" ma:index="37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38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39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40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41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Leaders" ma:index="42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43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Has_Leaders_Only_SectionGroup" ma:index="44" nillable="true" ma:displayName="Has Leaders Only SectionGroup" ma:internalName="Has_Leaders_Only_SectionGroup">
      <xsd:simpleType>
        <xsd:restriction base="dms:Boolean"/>
      </xsd:simpleType>
    </xsd:element>
    <xsd:element name="IsNotebookLocked" ma:index="45" nillable="true" ma:displayName="Is Notebook Locked" ma:internalName="IsNotebookLocked">
      <xsd:simpleType>
        <xsd:restriction base="dms:Boolean"/>
      </xsd:simpleType>
    </xsd:element>
    <xsd:element name="MediaServiceAutoKeyPoints" ma:index="4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4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AD38BAB-0663-4303-B8FA-1451658C5FC6}">
  <ds:schemaRefs>
    <ds:schemaRef ds:uri="http://schemas.microsoft.com/office/2006/metadata/properties"/>
    <ds:schemaRef ds:uri="http://schemas.microsoft.com/office/infopath/2007/PartnerControls"/>
    <ds:schemaRef ds:uri="0096d18e-d109-4e88-8679-f577df1b4a2f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7E32A944-4C1D-44DC-A0AF-AD0C979827B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37D740-BFC2-492B-902A-3FE7A9EE37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a261724-34ab-4463-9b1c-fc70d08fa9e3"/>
    <ds:schemaRef ds:uri="0096d18e-d109-4e88-8679-f577df1b4a2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381</Words>
  <Application>Microsoft Office PowerPoint</Application>
  <PresentationFormat>Custom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Carlito</vt:lpstr>
      <vt:lpstr>Times New Roman</vt:lpstr>
      <vt:lpstr>Office Theme</vt:lpstr>
      <vt:lpstr>Our 4th Grade  Classroom News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newsletter_1015ppt (1)  -  Compatibility Mode</dc:title>
  <dc:creator>lcarson</dc:creator>
  <cp:lastModifiedBy>Lisa M. Carson</cp:lastModifiedBy>
  <cp:revision>1</cp:revision>
  <dcterms:created xsi:type="dcterms:W3CDTF">2020-10-02T23:08:40Z</dcterms:created>
  <dcterms:modified xsi:type="dcterms:W3CDTF">2020-10-03T13:44:45Z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2020-10-02T00:00:00Z</vt:filetime>
  </property>
  <property fmtid="{D5CDD505-2E9C-101B-9397-08002B2CF9AE}" pid="3" name="LastSaved">
    <vt:filetime>2020-10-02T00:00:00Z</vt:filetime>
  </property>
  <property fmtid="{D5CDD505-2E9C-101B-9397-08002B2CF9AE}" pid="4" name="ContentTypeId">
    <vt:lpwstr>0x0101008B256A9C4838F84FB114915815F89F49</vt:lpwstr>
  </property>
</Properties>
</file>